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7"/>
  </p:handoutMasterIdLst>
  <p:sldIdLst>
    <p:sldId id="259" r:id="rId2"/>
    <p:sldId id="264" r:id="rId3"/>
    <p:sldId id="266" r:id="rId4"/>
    <p:sldId id="275" r:id="rId5"/>
    <p:sldId id="267" r:id="rId6"/>
    <p:sldId id="269" r:id="rId7"/>
    <p:sldId id="325" r:id="rId8"/>
    <p:sldId id="270" r:id="rId9"/>
    <p:sldId id="273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8" r:id="rId19"/>
    <p:sldId id="289" r:id="rId20"/>
    <p:sldId id="343" r:id="rId21"/>
    <p:sldId id="291" r:id="rId22"/>
    <p:sldId id="292" r:id="rId23"/>
    <p:sldId id="351" r:id="rId24"/>
    <p:sldId id="293" r:id="rId25"/>
    <p:sldId id="294" r:id="rId26"/>
    <p:sldId id="295" r:id="rId27"/>
    <p:sldId id="296" r:id="rId28"/>
    <p:sldId id="297" r:id="rId29"/>
    <p:sldId id="299" r:id="rId30"/>
    <p:sldId id="344" r:id="rId31"/>
    <p:sldId id="338" r:id="rId32"/>
    <p:sldId id="352" r:id="rId33"/>
    <p:sldId id="300" r:id="rId34"/>
    <p:sldId id="353" r:id="rId35"/>
    <p:sldId id="301" r:id="rId36"/>
    <p:sldId id="345" r:id="rId37"/>
    <p:sldId id="346" r:id="rId38"/>
    <p:sldId id="350" r:id="rId39"/>
    <p:sldId id="302" r:id="rId40"/>
    <p:sldId id="303" r:id="rId41"/>
    <p:sldId id="354" r:id="rId42"/>
    <p:sldId id="304" r:id="rId43"/>
    <p:sldId id="305" r:id="rId44"/>
    <p:sldId id="306" r:id="rId45"/>
    <p:sldId id="342" r:id="rId46"/>
    <p:sldId id="334" r:id="rId47"/>
    <p:sldId id="335" r:id="rId48"/>
    <p:sldId id="309" r:id="rId49"/>
    <p:sldId id="310" r:id="rId50"/>
    <p:sldId id="311" r:id="rId51"/>
    <p:sldId id="314" r:id="rId52"/>
    <p:sldId id="312" r:id="rId53"/>
    <p:sldId id="336" r:id="rId54"/>
    <p:sldId id="347" r:id="rId55"/>
    <p:sldId id="315" r:id="rId56"/>
    <p:sldId id="316" r:id="rId57"/>
    <p:sldId id="348" r:id="rId58"/>
    <p:sldId id="349" r:id="rId59"/>
    <p:sldId id="317" r:id="rId60"/>
    <p:sldId id="318" r:id="rId61"/>
    <p:sldId id="319" r:id="rId62"/>
    <p:sldId id="320" r:id="rId63"/>
    <p:sldId id="321" r:id="rId64"/>
    <p:sldId id="322" r:id="rId65"/>
    <p:sldId id="32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raft" id="{A3026A50-0228-4EF2-8383-786A8465B7E0}">
          <p14:sldIdLst/>
        </p14:section>
        <p14:section name="Opening" id="{7E47F251-6AEA-41A6-90D6-6DE04425549E}">
          <p14:sldIdLst>
            <p14:sldId id="259"/>
            <p14:sldId id="264"/>
            <p14:sldId id="266"/>
          </p14:sldIdLst>
        </p14:section>
        <p14:section name="I. Introduction" id="{63B54EBB-407A-41D1-AC5B-F35B3639D565}">
          <p14:sldIdLst>
            <p14:sldId id="275"/>
            <p14:sldId id="267"/>
            <p14:sldId id="269"/>
            <p14:sldId id="325"/>
            <p14:sldId id="270"/>
          </p14:sldIdLst>
        </p14:section>
        <p14:section name="II. Project Management" id="{EC324662-DAFD-489B-BF67-89E24DB2D014}">
          <p14:sldIdLst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3"/>
          </p14:sldIdLst>
        </p14:section>
        <p14:section name=" III. Software Requirement Specification" id="{60289913-21AC-474B-A6E5-5321F7FC2F46}">
          <p14:sldIdLst>
            <p14:sldId id="288"/>
            <p14:sldId id="289"/>
            <p14:sldId id="343"/>
            <p14:sldId id="291"/>
            <p14:sldId id="292"/>
            <p14:sldId id="351"/>
            <p14:sldId id="293"/>
          </p14:sldIdLst>
        </p14:section>
        <p14:section name=" IV. Software Design Description" id="{04C5308E-FF6F-4768-98FA-7757CCEA0597}">
          <p14:sldIdLst>
            <p14:sldId id="294"/>
            <p14:sldId id="295"/>
            <p14:sldId id="296"/>
            <p14:sldId id="297"/>
            <p14:sldId id="299"/>
            <p14:sldId id="344"/>
            <p14:sldId id="338"/>
            <p14:sldId id="352"/>
            <p14:sldId id="300"/>
            <p14:sldId id="353"/>
            <p14:sldId id="301"/>
            <p14:sldId id="345"/>
            <p14:sldId id="346"/>
            <p14:sldId id="350"/>
            <p14:sldId id="302"/>
            <p14:sldId id="303"/>
            <p14:sldId id="354"/>
          </p14:sldIdLst>
        </p14:section>
        <p14:section name=" V. Quality Control" id="{6A73B5EF-3FC4-4734-9B19-626080DA8430}">
          <p14:sldIdLst>
            <p14:sldId id="304"/>
            <p14:sldId id="305"/>
            <p14:sldId id="306"/>
            <p14:sldId id="342"/>
            <p14:sldId id="334"/>
            <p14:sldId id="335"/>
            <p14:sldId id="309"/>
            <p14:sldId id="310"/>
            <p14:sldId id="311"/>
            <p14:sldId id="314"/>
            <p14:sldId id="312"/>
            <p14:sldId id="336"/>
            <p14:sldId id="347"/>
          </p14:sldIdLst>
        </p14:section>
        <p14:section name="VI. Project Result" id="{72199AEA-1841-4683-8955-AE02CEADFA21}">
          <p14:sldIdLst>
            <p14:sldId id="315"/>
            <p14:sldId id="316"/>
            <p14:sldId id="348"/>
            <p14:sldId id="349"/>
            <p14:sldId id="317"/>
            <p14:sldId id="318"/>
          </p14:sldIdLst>
        </p14:section>
        <p14:section name="VII. Demo" id="{5F2151DA-8615-43D7-8947-82CC2DA8BBB8}">
          <p14:sldIdLst>
            <p14:sldId id="319"/>
            <p14:sldId id="320"/>
          </p14:sldIdLst>
        </p14:section>
        <p14:section name="VIII. Q &amp; A" id="{C93B0FF9-DF0B-41AF-BE26-8D79DBB0D889}">
          <p14:sldIdLst>
            <p14:sldId id="321"/>
            <p14:sldId id="322"/>
          </p14:sldIdLst>
        </p14:section>
        <p14:section name="Closing" id="{D3EA7497-E70A-471B-9291-07C570C3B2FC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F88"/>
    <a:srgbClr val="5B9BD5"/>
    <a:srgbClr val="4CAF50"/>
    <a:srgbClr val="9C27B0"/>
    <a:srgbClr val="2196F3"/>
    <a:srgbClr val="FF9270"/>
    <a:srgbClr val="FF5722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9" autoAdjust="0"/>
    <p:restoredTop sz="91667" autoAdjust="0"/>
  </p:normalViewPr>
  <p:slideViewPr>
    <p:cSldViewPr snapToGrid="0">
      <p:cViewPr>
        <p:scale>
          <a:sx n="66" d="100"/>
          <a:sy n="66" d="100"/>
        </p:scale>
        <p:origin x="414" y="126"/>
      </p:cViewPr>
      <p:guideLst>
        <p:guide orient="horz" pos="2208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09E55-BFE0-4D21-9D4F-2FB281AE749C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8175-646A-4276-8B79-9BD61855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2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4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0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5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1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4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6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7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gif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ordofKnight93/Capstone_SM2016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12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2.jpeg"/><Relationship Id="rId5" Type="http://schemas.openxmlformats.org/officeDocument/2006/relationships/image" Target="../media/image9.png"/><Relationship Id="rId10" Type="http://schemas.openxmlformats.org/officeDocument/2006/relationships/image" Target="../media/image11.jpg"/><Relationship Id="rId4" Type="http://schemas.openxmlformats.org/officeDocument/2006/relationships/image" Target="../media/image15.PN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3305813" y="2594081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704041"/>
            <a:ext cx="476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VOLUNTEER SOCIAL NETWORK</a:t>
            </a:r>
          </a:p>
        </p:txBody>
      </p:sp>
      <p:sp>
        <p:nvSpPr>
          <p:cNvPr id="10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1103" y="-422367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4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9910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1917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78" name="Rectangle 7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 descr="C:\Users\Chien-Thang\Google Drive\Capstone Project Documents\Documents\Reports\Images\Iterative and Incremental Software Process Model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04" y="1748380"/>
            <a:ext cx="4761865" cy="3459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478841" y="5545611"/>
            <a:ext cx="25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Iterative and Incremental</a:t>
            </a:r>
          </a:p>
        </p:txBody>
      </p:sp>
    </p:spTree>
    <p:extLst>
      <p:ext uri="{BB962C8B-B14F-4D97-AF65-F5344CB8AC3E}">
        <p14:creationId xmlns:p14="http://schemas.microsoft.com/office/powerpoint/2010/main" val="30971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-19888" y="865358"/>
            <a:ext cx="6568174" cy="461665"/>
            <a:chOff x="3182762" y="1748565"/>
            <a:chExt cx="6568174" cy="461665"/>
          </a:xfrm>
        </p:grpSpPr>
        <p:sp>
          <p:nvSpPr>
            <p:cNvPr id="74" name="Flowchart: Off-page Connector 7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5124995" y="1668635"/>
            <a:ext cx="2120409" cy="901717"/>
            <a:chOff x="5124995" y="2078210"/>
            <a:chExt cx="2120409" cy="817226"/>
          </a:xfrm>
        </p:grpSpPr>
        <p:sp>
          <p:nvSpPr>
            <p:cNvPr id="77" name="Rounded Rectangle 7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42427" y="2109903"/>
              <a:ext cx="955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Bùi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Đình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Chiến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6040719" y="2605150"/>
              <a:ext cx="120468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Instructor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124995" y="2862140"/>
            <a:ext cx="2712498" cy="901717"/>
            <a:chOff x="5124995" y="2078210"/>
            <a:chExt cx="2712498" cy="817226"/>
          </a:xfrm>
        </p:grpSpPr>
        <p:sp>
          <p:nvSpPr>
            <p:cNvPr id="81" name="Rounded Rectangle 8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53626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6050241" y="2605150"/>
              <a:ext cx="17872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 Manager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400103" y="4091235"/>
            <a:ext cx="2685505" cy="901717"/>
            <a:chOff x="5124995" y="2078210"/>
            <a:chExt cx="2685505" cy="817226"/>
          </a:xfrm>
        </p:grpSpPr>
        <p:sp>
          <p:nvSpPr>
            <p:cNvPr id="85" name="Rounded Rectangle 84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79274" y="2109903"/>
              <a:ext cx="1282018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</a:t>
              </a:r>
              <a:r>
                <a:rPr lang="en-US" sz="1600" b="1" dirty="0" err="1">
                  <a:solidFill>
                    <a:schemeClr val="bg1"/>
                  </a:solidFill>
                </a:rPr>
                <a:t>Thạc</a:t>
              </a:r>
              <a:endParaRPr lang="en-US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Sơn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60740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Technical Leader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35681" y="4088105"/>
            <a:ext cx="2511578" cy="901717"/>
            <a:chOff x="5124995" y="2078210"/>
            <a:chExt cx="2511578" cy="817226"/>
          </a:xfrm>
        </p:grpSpPr>
        <p:sp>
          <p:nvSpPr>
            <p:cNvPr id="89" name="Rounded Rectangle 88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088336" y="2605150"/>
              <a:ext cx="1548237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 Leader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726280" y="4084407"/>
            <a:ext cx="2495005" cy="901717"/>
            <a:chOff x="5124995" y="2078210"/>
            <a:chExt cx="2495005" cy="817226"/>
          </a:xfrm>
        </p:grpSpPr>
        <p:sp>
          <p:nvSpPr>
            <p:cNvPr id="93" name="Rounded Rectangle 92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376771" y="2109903"/>
              <a:ext cx="1087029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Phạm Văn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Trọng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58835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Leader/ QA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65207" y="5292400"/>
            <a:ext cx="1969228" cy="901717"/>
            <a:chOff x="5124995" y="2078210"/>
            <a:chExt cx="1969228" cy="817226"/>
          </a:xfrm>
        </p:grpSpPr>
        <p:sp>
          <p:nvSpPr>
            <p:cNvPr id="97" name="Rounded Rectangle 9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253627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074" y="5292400"/>
            <a:ext cx="1969228" cy="901717"/>
            <a:chOff x="5124995" y="2078210"/>
            <a:chExt cx="1969228" cy="817226"/>
          </a:xfrm>
        </p:grpSpPr>
        <p:sp>
          <p:nvSpPr>
            <p:cNvPr id="101" name="Rounded Rectangle 10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504101" y="5292400"/>
            <a:ext cx="1969228" cy="901717"/>
            <a:chOff x="5124995" y="2078210"/>
            <a:chExt cx="1969228" cy="817226"/>
          </a:xfrm>
        </p:grpSpPr>
        <p:sp>
          <p:nvSpPr>
            <p:cNvPr id="106" name="Rounded Rectangle 105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9535681" y="5289270"/>
            <a:ext cx="1924483" cy="901717"/>
            <a:chOff x="5124995" y="2078210"/>
            <a:chExt cx="1924483" cy="817226"/>
          </a:xfrm>
        </p:grpSpPr>
        <p:sp>
          <p:nvSpPr>
            <p:cNvPr id="110" name="Rounded Rectangle 109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870486" y="2605150"/>
              <a:ext cx="117899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Designer</a:t>
              </a:r>
            </a:p>
          </p:txBody>
        </p:sp>
      </p:grpSp>
      <p:cxnSp>
        <p:nvCxnSpPr>
          <p:cNvPr id="113" name="Straight Connector 112"/>
          <p:cNvCxnSpPr>
            <a:stCxn id="77" idx="2"/>
            <a:endCxn id="81" idx="0"/>
          </p:cNvCxnSpPr>
          <p:nvPr/>
        </p:nvCxnSpPr>
        <p:spPr>
          <a:xfrm>
            <a:off x="5883548" y="2448303"/>
            <a:ext cx="0" cy="41383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1" idx="2"/>
          </p:cNvCxnSpPr>
          <p:nvPr/>
        </p:nvCxnSpPr>
        <p:spPr>
          <a:xfrm>
            <a:off x="5883548" y="3641808"/>
            <a:ext cx="0" cy="218992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5" idx="0"/>
          </p:cNvCxnSpPr>
          <p:nvPr/>
        </p:nvCxnSpPr>
        <p:spPr>
          <a:xfrm flipV="1">
            <a:off x="2158656" y="3860800"/>
            <a:ext cx="0" cy="23043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3" idx="0"/>
          </p:cNvCxnSpPr>
          <p:nvPr/>
        </p:nvCxnSpPr>
        <p:spPr>
          <a:xfrm flipV="1">
            <a:off x="7484833" y="3860800"/>
            <a:ext cx="0" cy="22360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89" idx="0"/>
          </p:cNvCxnSpPr>
          <p:nvPr/>
        </p:nvCxnSpPr>
        <p:spPr>
          <a:xfrm flipV="1">
            <a:off x="10294234" y="3860800"/>
            <a:ext cx="0" cy="22730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89" idx="2"/>
            <a:endCxn id="110" idx="0"/>
          </p:cNvCxnSpPr>
          <p:nvPr/>
        </p:nvCxnSpPr>
        <p:spPr>
          <a:xfrm>
            <a:off x="10294234" y="4867773"/>
            <a:ext cx="0" cy="42149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97" idx="0"/>
          </p:cNvCxnSpPr>
          <p:nvPr/>
        </p:nvCxnSpPr>
        <p:spPr>
          <a:xfrm flipV="1">
            <a:off x="1023760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1" idx="0"/>
          </p:cNvCxnSpPr>
          <p:nvPr/>
        </p:nvCxnSpPr>
        <p:spPr>
          <a:xfrm flipV="1">
            <a:off x="3115627" y="5078521"/>
            <a:ext cx="0" cy="213879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6" idx="0"/>
          </p:cNvCxnSpPr>
          <p:nvPr/>
        </p:nvCxnSpPr>
        <p:spPr>
          <a:xfrm flipV="1">
            <a:off x="5262654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2155031" y="3860800"/>
            <a:ext cx="3728518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883548" y="3860800"/>
            <a:ext cx="1601285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484833" y="3860800"/>
            <a:ext cx="280940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85" idx="2"/>
          </p:cNvCxnSpPr>
          <p:nvPr/>
        </p:nvCxnSpPr>
        <p:spPr>
          <a:xfrm flipH="1">
            <a:off x="2155031" y="4870903"/>
            <a:ext cx="3625" cy="207334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155031" y="5078237"/>
            <a:ext cx="960596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115627" y="5078237"/>
            <a:ext cx="2147027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1023760" y="5078237"/>
            <a:ext cx="113127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0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55" y="1434392"/>
            <a:ext cx="10044898" cy="47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726717"/>
              </p:ext>
            </p:extLst>
          </p:nvPr>
        </p:nvGraphicFramePr>
        <p:xfrm>
          <a:off x="1200678" y="1404234"/>
          <a:ext cx="9904624" cy="491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Committed Delivery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Description</a:t>
                      </a:r>
                      <a:r>
                        <a:rPr lang="en-US" sz="1100" baseline="0" dirty="0">
                          <a:latin typeface="+mn-lt"/>
                        </a:rPr>
                        <a:t> of Deliverable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Delivery</a:t>
                      </a:r>
                      <a:r>
                        <a:rPr lang="en-US" sz="1100" baseline="0" dirty="0">
                          <a:latin typeface="+mn-lt"/>
                        </a:rPr>
                        <a:t> Media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15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Initiation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Requirements agreed, Report reviewed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Q&amp;A Management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16-05-2016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56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56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no.1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20-05-2016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no.2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03-06-2016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no.3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17-06-2016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no.4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05-08-2016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no.5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final</a:t>
                      </a: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17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 Coding and Unit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Complete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no.6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18-08-2016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all Final Documents and Source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24-08-2016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Final Documents and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Copy to CD and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79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Represent 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25-08-2016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Project</a:t>
                      </a:r>
                      <a:r>
                        <a:rPr lang="en-US" sz="1100" baseline="0" dirty="0">
                          <a:latin typeface="+mn-lt"/>
                        </a:rPr>
                        <a:t> Complete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01-09-2016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53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14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42975" y="1533525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2975" y="2046448"/>
            <a:ext cx="360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project management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541141" y="4661619"/>
            <a:ext cx="1165533" cy="1234644"/>
            <a:chOff x="2991396" y="2676489"/>
            <a:chExt cx="1165533" cy="12346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121" y="2676489"/>
              <a:ext cx="594360" cy="59436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91396" y="3326358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Word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661116" y="4617623"/>
            <a:ext cx="1165533" cy="1260824"/>
            <a:chOff x="4216766" y="2683386"/>
            <a:chExt cx="1165533" cy="12608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60" y="2683386"/>
              <a:ext cx="605388" cy="59436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16766" y="3359435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Excel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2331" y="4655155"/>
            <a:ext cx="1422899" cy="1221835"/>
            <a:chOff x="1556252" y="2676489"/>
            <a:chExt cx="1422899" cy="122183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791" y="2676489"/>
              <a:ext cx="605389" cy="59436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556252" y="3313549"/>
              <a:ext cx="1422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PowerPoint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3216" y="2658531"/>
            <a:ext cx="1158199" cy="1355335"/>
            <a:chOff x="316082" y="2660404"/>
            <a:chExt cx="1158199" cy="135533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2660404"/>
              <a:ext cx="672032" cy="67203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16082" y="3430964"/>
              <a:ext cx="1158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Project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336981" y="2658531"/>
            <a:ext cx="664429" cy="1079928"/>
            <a:chOff x="1971675" y="4416474"/>
            <a:chExt cx="664429" cy="107992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675" y="4416474"/>
              <a:ext cx="640080" cy="64008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990735" y="5157848"/>
              <a:ext cx="645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Trello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456976" y="2588143"/>
            <a:ext cx="772969" cy="1150316"/>
            <a:chOff x="3211249" y="4358830"/>
            <a:chExt cx="772969" cy="11503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482" y="4358830"/>
              <a:ext cx="768096" cy="768096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211249" y="5170592"/>
              <a:ext cx="7729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GitHub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30292" y="4612225"/>
            <a:ext cx="1158200" cy="1280971"/>
            <a:chOff x="303855" y="4371390"/>
            <a:chExt cx="1158200" cy="128097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4371390"/>
              <a:ext cx="640080" cy="64008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03855" y="5067586"/>
              <a:ext cx="115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Visio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261484" y="2709306"/>
            <a:ext cx="1142616" cy="1247077"/>
            <a:chOff x="6261484" y="2709306"/>
            <a:chExt cx="1142616" cy="124707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49" y="2709306"/>
              <a:ext cx="574817" cy="59436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6261484" y="3371608"/>
              <a:ext cx="11426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Visual Studio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66361" y="2693422"/>
            <a:ext cx="1261318" cy="1271517"/>
            <a:chOff x="7425052" y="2693422"/>
            <a:chExt cx="1261318" cy="12715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627" y="2693422"/>
              <a:ext cx="594360" cy="59436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425052" y="3380164"/>
              <a:ext cx="1261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Google Chrome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9708982" y="2748025"/>
            <a:ext cx="1030686" cy="1247166"/>
            <a:chOff x="10268485" y="2734705"/>
            <a:chExt cx="1030686" cy="124716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6108" y="2734705"/>
              <a:ext cx="594360" cy="59436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0268485" y="3397096"/>
              <a:ext cx="10306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Sublime Text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944531" y="4718080"/>
            <a:ext cx="652743" cy="920098"/>
            <a:chOff x="7859647" y="4484206"/>
            <a:chExt cx="652743" cy="920098"/>
          </a:xfrm>
        </p:grpSpPr>
        <p:pic>
          <p:nvPicPr>
            <p:cNvPr id="33" name="Picture 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4" y="4484206"/>
              <a:ext cx="510985" cy="50292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7859647" y="5065750"/>
              <a:ext cx="6527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Astah</a:t>
              </a:r>
              <a:endParaRPr lang="en-US" sz="16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701927" y="2758348"/>
            <a:ext cx="1087092" cy="980111"/>
            <a:chOff x="9045723" y="4441126"/>
            <a:chExt cx="1087092" cy="98011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126" y="4441126"/>
              <a:ext cx="594360" cy="59436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9045723" y="5082683"/>
              <a:ext cx="1087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SQL Server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589940" y="2707390"/>
            <a:ext cx="1156781" cy="1248993"/>
            <a:chOff x="8897066" y="2707390"/>
            <a:chExt cx="1156781" cy="124899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997" y="2707390"/>
              <a:ext cx="594360" cy="59436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8897066" y="3371608"/>
              <a:ext cx="1156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Robo</a:t>
              </a:r>
              <a:r>
                <a:rPr lang="en-US" sz="1600" dirty="0"/>
                <a:t> mongo</a:t>
              </a: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6134100" y="2238375"/>
            <a:ext cx="0" cy="3441202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685510" y="2682148"/>
            <a:ext cx="923266" cy="1056311"/>
            <a:chOff x="4383925" y="4432658"/>
            <a:chExt cx="923266" cy="10563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368" y="4432658"/>
              <a:ext cx="827602" cy="67665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4383925" y="5150415"/>
              <a:ext cx="9232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Redmine</a:t>
              </a:r>
              <a:endParaRPr lang="en-US" sz="1600" dirty="0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532871" y="2046448"/>
            <a:ext cx="256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developing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60008" y="4051903"/>
            <a:ext cx="2483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document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532871" y="4048765"/>
            <a:ext cx="2153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design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21" y="4678890"/>
            <a:ext cx="608345" cy="59436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24" y="4655155"/>
            <a:ext cx="606490" cy="59436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91383" y="5318246"/>
            <a:ext cx="1086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Photoshop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457994" y="5318178"/>
            <a:ext cx="994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Illustrator</a:t>
            </a:r>
          </a:p>
        </p:txBody>
      </p:sp>
    </p:spTree>
    <p:extLst>
      <p:ext uri="{BB962C8B-B14F-4D97-AF65-F5344CB8AC3E}">
        <p14:creationId xmlns:p14="http://schemas.microsoft.com/office/powerpoint/2010/main" val="429090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15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28393"/>
              </p:ext>
            </p:extLst>
          </p:nvPr>
        </p:nvGraphicFramePr>
        <p:xfrm>
          <a:off x="519645" y="2138522"/>
          <a:ext cx="11322827" cy="2573487"/>
        </p:xfrm>
        <a:graphic>
          <a:graphicData uri="http://schemas.openxmlformats.org/drawingml/2006/table">
            <a:tbl>
              <a:tblPr firstRow="1" firstCol="1" bandRow="1">
                <a:solidFill>
                  <a:srgbClr val="049F88"/>
                </a:solidFill>
                <a:tableStyleId>{5C22544A-7EE6-4342-B048-85BDC9FD1C3A}</a:tableStyleId>
              </a:tblPr>
              <a:tblGrid>
                <a:gridCol w="537317">
                  <a:extLst>
                    <a:ext uri="{9D8B030D-6E8A-4147-A177-3AD203B41FA5}">
                      <a16:colId xmlns:a16="http://schemas.microsoft.com/office/drawing/2014/main" val="3202324511"/>
                    </a:ext>
                  </a:extLst>
                </a:gridCol>
                <a:gridCol w="1347025">
                  <a:extLst>
                    <a:ext uri="{9D8B030D-6E8A-4147-A177-3AD203B41FA5}">
                      <a16:colId xmlns:a16="http://schemas.microsoft.com/office/drawing/2014/main" val="1899409241"/>
                    </a:ext>
                  </a:extLst>
                </a:gridCol>
                <a:gridCol w="961500">
                  <a:extLst>
                    <a:ext uri="{9D8B030D-6E8A-4147-A177-3AD203B41FA5}">
                      <a16:colId xmlns:a16="http://schemas.microsoft.com/office/drawing/2014/main" val="1128695788"/>
                    </a:ext>
                  </a:extLst>
                </a:gridCol>
                <a:gridCol w="1614663">
                  <a:extLst>
                    <a:ext uri="{9D8B030D-6E8A-4147-A177-3AD203B41FA5}">
                      <a16:colId xmlns:a16="http://schemas.microsoft.com/office/drawing/2014/main" val="1352464118"/>
                    </a:ext>
                  </a:extLst>
                </a:gridCol>
                <a:gridCol w="1715581">
                  <a:extLst>
                    <a:ext uri="{9D8B030D-6E8A-4147-A177-3AD203B41FA5}">
                      <a16:colId xmlns:a16="http://schemas.microsoft.com/office/drawing/2014/main" val="2142149454"/>
                    </a:ext>
                  </a:extLst>
                </a:gridCol>
                <a:gridCol w="1917413">
                  <a:extLst>
                    <a:ext uri="{9D8B030D-6E8A-4147-A177-3AD203B41FA5}">
                      <a16:colId xmlns:a16="http://schemas.microsoft.com/office/drawing/2014/main" val="1589418743"/>
                    </a:ext>
                  </a:extLst>
                </a:gridCol>
                <a:gridCol w="1816496">
                  <a:extLst>
                    <a:ext uri="{9D8B030D-6E8A-4147-A177-3AD203B41FA5}">
                      <a16:colId xmlns:a16="http://schemas.microsoft.com/office/drawing/2014/main" val="409922670"/>
                    </a:ext>
                  </a:extLst>
                </a:gridCol>
                <a:gridCol w="1412832">
                  <a:extLst>
                    <a:ext uri="{9D8B030D-6E8A-4147-A177-3AD203B41FA5}">
                      <a16:colId xmlns:a16="http://schemas.microsoft.com/office/drawing/2014/main" val="1230071322"/>
                    </a:ext>
                  </a:extLst>
                </a:gridCol>
              </a:tblGrid>
              <a:tr h="5146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Risk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Category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Root Cause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Triggers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Fallback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17953"/>
                  </a:ext>
                </a:extLst>
              </a:tr>
              <a:tr h="2058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Requirement change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Process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SRS does not meet user requirement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Customer change requirement or some of requirements can be developed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Carefully analyze user requirement, know exactly team potentials, review by PM or Supervisor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Team should have a meeting to analyze change and decide actions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Re-estimate and update project plan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Update requirement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494576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84542" y="4839286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リスク管理 </a:t>
            </a:r>
            <a:r>
              <a:rPr lang="en-US" altLang="ja-JP" dirty="0"/>
              <a:t>- </a:t>
            </a:r>
            <a:r>
              <a:rPr lang="en-US" dirty="0"/>
              <a:t>Risks  management</a:t>
            </a:r>
          </a:p>
        </p:txBody>
      </p:sp>
    </p:spTree>
    <p:extLst>
      <p:ext uri="{BB962C8B-B14F-4D97-AF65-F5344CB8AC3E}">
        <p14:creationId xmlns:p14="http://schemas.microsoft.com/office/powerpoint/2010/main" val="267871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29" y="1657787"/>
            <a:ext cx="2695951" cy="348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0829" y="5441660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 of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83040" y="5441660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08" y="2734287"/>
            <a:ext cx="5792008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7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17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865358"/>
            <a:ext cx="8740756" cy="461665"/>
            <a:chOff x="3182762" y="1748565"/>
            <a:chExt cx="8740756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1058" y="2098842"/>
            <a:ext cx="1193612" cy="461665"/>
            <a:chOff x="1622336" y="2179300"/>
            <a:chExt cx="1193612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913137" y="217930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Time: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36" y="2248617"/>
              <a:ext cx="329184" cy="329184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1421588" y="4165157"/>
            <a:ext cx="1533173" cy="461665"/>
            <a:chOff x="1609885" y="2990305"/>
            <a:chExt cx="1533173" cy="4616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85" y="3061432"/>
              <a:ext cx="329184" cy="32918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74634" y="2990305"/>
              <a:ext cx="12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Location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910846" y="2036065"/>
            <a:ext cx="2524082" cy="461665"/>
            <a:chOff x="1622771" y="4184515"/>
            <a:chExt cx="2524082" cy="4616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71" y="4262977"/>
              <a:ext cx="330414" cy="33041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1939069" y="4184515"/>
              <a:ext cx="220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Communication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10846" y="4168454"/>
            <a:ext cx="2688988" cy="461665"/>
            <a:chOff x="2364542" y="4844790"/>
            <a:chExt cx="2688988" cy="4616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542" y="4886600"/>
              <a:ext cx="329184" cy="329184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2689870" y="4844790"/>
              <a:ext cx="2363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Meeting minutes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930612" y="2649751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hours/day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930612" y="2991770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days/week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79" y="2626387"/>
            <a:ext cx="457200" cy="4572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5" y="4504966"/>
            <a:ext cx="914400" cy="9144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32" y="4789652"/>
            <a:ext cx="365760" cy="36576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298" y="2480038"/>
            <a:ext cx="640080" cy="64008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38" y="2605817"/>
            <a:ext cx="457200" cy="457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76" y="2626387"/>
            <a:ext cx="457200" cy="4572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7" y="4692345"/>
            <a:ext cx="457200" cy="457200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56" y="2576192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8031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8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48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8437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19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0" y="6548402"/>
            <a:ext cx="11698421" cy="320040"/>
            <a:chOff x="-122664" y="6858000"/>
            <a:chExt cx="11698421" cy="320040"/>
          </a:xfrm>
        </p:grpSpPr>
        <p:sp>
          <p:nvSpPr>
            <p:cNvPr id="91" name="Rectangle 9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Triangle 9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85476" y="6556218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6" name="Group 95"/>
          <p:cNvGrpSpPr/>
          <p:nvPr/>
        </p:nvGrpSpPr>
        <p:grpSpPr>
          <a:xfrm>
            <a:off x="2881845" y="2066528"/>
            <a:ext cx="5793539" cy="461665"/>
            <a:chOff x="3182762" y="1748565"/>
            <a:chExt cx="5793539" cy="461665"/>
          </a:xfrm>
        </p:grpSpPr>
        <p:sp>
          <p:nvSpPr>
            <p:cNvPr id="97" name="Flowchart: Off-page Connector 9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881844" y="2821847"/>
            <a:ext cx="5654976" cy="461665"/>
            <a:chOff x="3182762" y="1748565"/>
            <a:chExt cx="5654976" cy="461665"/>
          </a:xfrm>
        </p:grpSpPr>
        <p:sp>
          <p:nvSpPr>
            <p:cNvPr id="100" name="Flowchart: Off-page Connector 9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81843" y="3577166"/>
            <a:ext cx="5930756" cy="461665"/>
            <a:chOff x="3182762" y="1748565"/>
            <a:chExt cx="5930756" cy="461665"/>
          </a:xfrm>
        </p:grpSpPr>
        <p:sp>
          <p:nvSpPr>
            <p:cNvPr id="103" name="Flowchart: Off-page Connector 10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881842" y="4332484"/>
            <a:ext cx="6934236" cy="461665"/>
            <a:chOff x="3182762" y="1748565"/>
            <a:chExt cx="6934236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858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760" y="624893"/>
            <a:ext cx="266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7760" y="637431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48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003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8437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415" y="855344"/>
            <a:ext cx="5949031" cy="461665"/>
            <a:chOff x="3182762" y="1748565"/>
            <a:chExt cx="5949031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239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58" y="1225816"/>
            <a:ext cx="8142098" cy="53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1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8437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0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90" y="2136983"/>
            <a:ext cx="2090593" cy="2090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07" y="2722064"/>
            <a:ext cx="1536773" cy="1536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9878" y="4478514"/>
            <a:ext cx="166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User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2883" y="4478514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92" y="2722064"/>
            <a:ext cx="1536773" cy="153677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00413" y="4478514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340741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8437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22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1845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8911" y="5792163"/>
            <a:ext cx="38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 </a:t>
            </a:r>
            <a:r>
              <a:rPr lang="en-US" altLang="ja-JP" dirty="0"/>
              <a:t>– User case diagram</a:t>
            </a:r>
            <a:endParaRPr lang="en-US" dirty="0"/>
          </a:p>
        </p:txBody>
      </p:sp>
      <p:pic>
        <p:nvPicPr>
          <p:cNvPr id="25" name="Picture 24"/>
          <p:cNvPicPr/>
          <p:nvPr/>
        </p:nvPicPr>
        <p:blipFill>
          <a:blip r:embed="rId4"/>
          <a:stretch>
            <a:fillRect/>
          </a:stretch>
        </p:blipFill>
        <p:spPr>
          <a:xfrm>
            <a:off x="2753808" y="1253445"/>
            <a:ext cx="6607906" cy="4567093"/>
          </a:xfrm>
          <a:prstGeom prst="rect">
            <a:avLst/>
          </a:prstGeom>
        </p:spPr>
      </p:pic>
      <p:sp>
        <p:nvSpPr>
          <p:cNvPr id="4" name="ActToGroup"/>
          <p:cNvSpPr/>
          <p:nvPr/>
        </p:nvSpPr>
        <p:spPr>
          <a:xfrm>
            <a:off x="3124200" y="1410361"/>
            <a:ext cx="1524000" cy="106613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8437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22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1845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8911" y="5792163"/>
            <a:ext cx="38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 </a:t>
            </a:r>
            <a:r>
              <a:rPr lang="en-US" altLang="ja-JP" dirty="0"/>
              <a:t>– User case diagram</a:t>
            </a:r>
            <a:endParaRPr lang="en-US" dirty="0"/>
          </a:p>
        </p:txBody>
      </p:sp>
      <p:pic>
        <p:nvPicPr>
          <p:cNvPr id="25" name="Picture 24"/>
          <p:cNvPicPr/>
          <p:nvPr/>
        </p:nvPicPr>
        <p:blipFill>
          <a:blip r:embed="rId4"/>
          <a:stretch>
            <a:fillRect/>
          </a:stretch>
        </p:blipFill>
        <p:spPr>
          <a:xfrm>
            <a:off x="2753808" y="1253445"/>
            <a:ext cx="6607906" cy="456709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846" y="0"/>
            <a:ext cx="12193846" cy="6910156"/>
            <a:chOff x="-1846" y="-6931749"/>
            <a:chExt cx="12193846" cy="6910156"/>
          </a:xfrm>
        </p:grpSpPr>
        <p:sp>
          <p:nvSpPr>
            <p:cNvPr id="27" name="Backdrop"/>
            <p:cNvSpPr/>
            <p:nvPr/>
          </p:nvSpPr>
          <p:spPr>
            <a:xfrm>
              <a:off x="-1846" y="-6931749"/>
              <a:ext cx="12193846" cy="6910156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7760" y="-5506321"/>
              <a:ext cx="11839933" cy="4586009"/>
            </a:xfrm>
            <a:prstGeom prst="rect">
              <a:avLst/>
            </a:prstGeom>
          </p:spPr>
        </p:pic>
      </p:grpSp>
      <p:sp>
        <p:nvSpPr>
          <p:cNvPr id="4" name="ActToGroup"/>
          <p:cNvSpPr/>
          <p:nvPr/>
        </p:nvSpPr>
        <p:spPr>
          <a:xfrm>
            <a:off x="3124200" y="1410361"/>
            <a:ext cx="1524000" cy="106613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8437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23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24048" y="2173589"/>
            <a:ext cx="206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8984" y="2739649"/>
            <a:ext cx="2728696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Language is Vietnamese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2655218" y="3739978"/>
            <a:ext cx="1434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Scalability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758984" y="4338230"/>
            <a:ext cx="587686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Take advantages of MongoDB in scaling size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86517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4619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24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73" name="Rectangle 72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11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691345" y="21683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691344" y="2928882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691342" y="3653562"/>
            <a:ext cx="6019050" cy="461665"/>
            <a:chOff x="3182762" y="1748565"/>
            <a:chExt cx="6019050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683807" y="4414108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2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31970" y="3377636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27803" y="337717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79551" y="3366776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5266" y="3809027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5797" y="5577591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37140" y="55775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87" y="2061411"/>
            <a:ext cx="2194586" cy="16459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2626326"/>
            <a:ext cx="2362560" cy="6404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41" y="4593322"/>
            <a:ext cx="1817987" cy="9859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17" y="2311150"/>
            <a:ext cx="1656843" cy="104807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40" y="4451776"/>
            <a:ext cx="2073876" cy="112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1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0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9984" y="5865134"/>
            <a:ext cx="31884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" dirty="0"/>
              <a:t> </a:t>
            </a:r>
            <a:r>
              <a:rPr lang="en-US" sz="1500" dirty="0"/>
              <a:t>iVolunteer system overall architecture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19" y="1396085"/>
            <a:ext cx="4635731" cy="498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2"/>
          <a:stretch>
            <a:fillRect/>
          </a:stretch>
        </p:blipFill>
        <p:spPr>
          <a:xfrm>
            <a:off x="563699" y="1096191"/>
            <a:ext cx="8437797" cy="5434627"/>
          </a:xfrm>
          <a:prstGeom prst="rect">
            <a:avLst/>
          </a:prstGeom>
        </p:spPr>
      </p:pic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28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16643" y="5814071"/>
            <a:ext cx="277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エンティティ関係図</a:t>
            </a:r>
            <a:endParaRPr lang="en-US" altLang="ja-JP" dirty="0"/>
          </a:p>
          <a:p>
            <a:pPr algn="ctr"/>
            <a:r>
              <a:rPr lang="en-US" altLang="ja-JP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283824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249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890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249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00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672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249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5365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55352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72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638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29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24779" y="5716996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SQL</a:t>
            </a:r>
            <a:r>
              <a:rPr lang="ja-JP" altLang="en-US" dirty="0"/>
              <a:t>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SQL Database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" b="693"/>
          <a:stretch/>
        </p:blipFill>
        <p:spPr>
          <a:xfrm>
            <a:off x="300960" y="1372364"/>
            <a:ext cx="9023819" cy="50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6044" y="5814071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MongoDB</a:t>
            </a:r>
            <a:r>
              <a:rPr lang="ja-JP" altLang="en-US" dirty="0"/>
              <a:t>のデータベース設計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MongoDB Database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"/>
          <a:stretch/>
        </p:blipFill>
        <p:spPr>
          <a:xfrm>
            <a:off x="3459983" y="1413786"/>
            <a:ext cx="5272034" cy="4255405"/>
          </a:xfrm>
          <a:prstGeom prst="rect">
            <a:avLst/>
          </a:prstGeom>
        </p:spPr>
      </p:pic>
      <p:sp>
        <p:nvSpPr>
          <p:cNvPr id="7" name="Message_Box"/>
          <p:cNvSpPr/>
          <p:nvPr/>
        </p:nvSpPr>
        <p:spPr>
          <a:xfrm>
            <a:off x="3459983" y="2438400"/>
            <a:ext cx="1150117" cy="8412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n_Box"/>
          <p:cNvSpPr/>
          <p:nvPr/>
        </p:nvSpPr>
        <p:spPr>
          <a:xfrm>
            <a:off x="4660900" y="2057400"/>
            <a:ext cx="1435100" cy="12249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st_Box"/>
          <p:cNvSpPr/>
          <p:nvPr/>
        </p:nvSpPr>
        <p:spPr>
          <a:xfrm>
            <a:off x="6210300" y="1967421"/>
            <a:ext cx="1231900" cy="131225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ser_Box"/>
          <p:cNvSpPr/>
          <p:nvPr/>
        </p:nvSpPr>
        <p:spPr>
          <a:xfrm>
            <a:off x="7556500" y="1413786"/>
            <a:ext cx="1175517" cy="18658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oup_Box"/>
          <p:cNvSpPr/>
          <p:nvPr/>
        </p:nvSpPr>
        <p:spPr>
          <a:xfrm>
            <a:off x="3759200" y="3359698"/>
            <a:ext cx="876300" cy="5646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lbum_Box"/>
          <p:cNvSpPr/>
          <p:nvPr/>
        </p:nvSpPr>
        <p:spPr>
          <a:xfrm>
            <a:off x="4635500" y="3359699"/>
            <a:ext cx="1574800" cy="14790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udget_Box"/>
          <p:cNvSpPr/>
          <p:nvPr/>
        </p:nvSpPr>
        <p:spPr>
          <a:xfrm>
            <a:off x="6299200" y="3289282"/>
            <a:ext cx="1143000" cy="8616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ject_Box"/>
          <p:cNvSpPr/>
          <p:nvPr/>
        </p:nvSpPr>
        <p:spPr>
          <a:xfrm>
            <a:off x="7556500" y="3359698"/>
            <a:ext cx="914400" cy="12504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und_Finance_Box"/>
          <p:cNvSpPr/>
          <p:nvPr/>
        </p:nvSpPr>
        <p:spPr>
          <a:xfrm>
            <a:off x="3533919" y="4838700"/>
            <a:ext cx="2244581" cy="910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8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6044" y="5814071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MongoDB</a:t>
            </a:r>
            <a:r>
              <a:rPr lang="ja-JP" altLang="en-US" dirty="0"/>
              <a:t>のデータベース設計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MongoDB Database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"/>
          <a:stretch/>
        </p:blipFill>
        <p:spPr>
          <a:xfrm>
            <a:off x="3459983" y="1413786"/>
            <a:ext cx="5272034" cy="4255405"/>
          </a:xfrm>
          <a:prstGeom prst="rect">
            <a:avLst/>
          </a:prstGeom>
        </p:spPr>
      </p:pic>
      <p:sp>
        <p:nvSpPr>
          <p:cNvPr id="7" name="Message_Box"/>
          <p:cNvSpPr/>
          <p:nvPr/>
        </p:nvSpPr>
        <p:spPr>
          <a:xfrm>
            <a:off x="3459983" y="2438400"/>
            <a:ext cx="1150117" cy="8412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n_Box"/>
          <p:cNvSpPr/>
          <p:nvPr/>
        </p:nvSpPr>
        <p:spPr>
          <a:xfrm>
            <a:off x="4660900" y="2057400"/>
            <a:ext cx="1435100" cy="12249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st_Box"/>
          <p:cNvSpPr/>
          <p:nvPr/>
        </p:nvSpPr>
        <p:spPr>
          <a:xfrm>
            <a:off x="6210300" y="1967421"/>
            <a:ext cx="1231900" cy="131225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ser_Box"/>
          <p:cNvSpPr/>
          <p:nvPr/>
        </p:nvSpPr>
        <p:spPr>
          <a:xfrm>
            <a:off x="7556500" y="1413786"/>
            <a:ext cx="1175517" cy="18658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oup_Box"/>
          <p:cNvSpPr/>
          <p:nvPr/>
        </p:nvSpPr>
        <p:spPr>
          <a:xfrm>
            <a:off x="3759200" y="3359698"/>
            <a:ext cx="876300" cy="5646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lbum_Box"/>
          <p:cNvSpPr/>
          <p:nvPr/>
        </p:nvSpPr>
        <p:spPr>
          <a:xfrm>
            <a:off x="4635500" y="3359699"/>
            <a:ext cx="1574800" cy="14790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udget_Box"/>
          <p:cNvSpPr/>
          <p:nvPr/>
        </p:nvSpPr>
        <p:spPr>
          <a:xfrm>
            <a:off x="6299200" y="3289282"/>
            <a:ext cx="1143000" cy="8616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ject_Box"/>
          <p:cNvSpPr/>
          <p:nvPr/>
        </p:nvSpPr>
        <p:spPr>
          <a:xfrm>
            <a:off x="7556500" y="3359698"/>
            <a:ext cx="914400" cy="12504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und_Finance_Box"/>
          <p:cNvSpPr/>
          <p:nvPr/>
        </p:nvSpPr>
        <p:spPr>
          <a:xfrm>
            <a:off x="3533919" y="4838700"/>
            <a:ext cx="2244581" cy="910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User"/>
          <p:cNvGrpSpPr/>
          <p:nvPr/>
        </p:nvGrpSpPr>
        <p:grpSpPr>
          <a:xfrm>
            <a:off x="-10090" y="-20175"/>
            <a:ext cx="12202090" cy="6878176"/>
            <a:chOff x="-162490" y="-109072"/>
            <a:chExt cx="12202090" cy="6878176"/>
          </a:xfrm>
        </p:grpSpPr>
        <p:sp>
          <p:nvSpPr>
            <p:cNvPr id="88" name="Backdrop"/>
            <p:cNvSpPr/>
            <p:nvPr/>
          </p:nvSpPr>
          <p:spPr>
            <a:xfrm>
              <a:off x="-162490" y="-109072"/>
              <a:ext cx="12202090" cy="6878176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343644" y="307932"/>
              <a:ext cx="6991105" cy="5992054"/>
              <a:chOff x="4343644" y="439488"/>
              <a:chExt cx="6991105" cy="5992054"/>
            </a:xfrm>
          </p:grpSpPr>
          <p:pic>
            <p:nvPicPr>
              <p:cNvPr id="90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644" y="439488"/>
                <a:ext cx="3623967" cy="5549991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1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ユーザーの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User Design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763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9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Flow - </a:t>
            </a:r>
            <a:r>
              <a:rPr lang="ja-JP" altLang="en-US" b="1" dirty="0"/>
              <a:t>画面の流れ 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1187" y="5430742"/>
            <a:ext cx="259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err="1"/>
              <a:t>iVolunteer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 err="1"/>
              <a:t>iVolunteer</a:t>
            </a:r>
            <a:r>
              <a:rPr lang="en-US" dirty="0"/>
              <a:t> Screen Flow</a:t>
            </a:r>
            <a:endParaRPr lang="ja-JP" altLang="en-US" dirty="0"/>
          </a:p>
        </p:txBody>
      </p:sp>
      <p:pic>
        <p:nvPicPr>
          <p:cNvPr id="28" name="Picture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2" y="1663116"/>
            <a:ext cx="5676491" cy="47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7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9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Flow - </a:t>
            </a:r>
            <a:r>
              <a:rPr lang="ja-JP" altLang="en-US" b="1" dirty="0"/>
              <a:t>画面の流れ 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1187" y="5430742"/>
            <a:ext cx="259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err="1"/>
              <a:t>iVolunteer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 err="1"/>
              <a:t>iVolunteer</a:t>
            </a:r>
            <a:r>
              <a:rPr lang="en-US" dirty="0"/>
              <a:t> Screen Flow</a:t>
            </a:r>
            <a:endParaRPr lang="ja-JP" altLang="en-US" dirty="0"/>
          </a:p>
        </p:txBody>
      </p:sp>
      <p:pic>
        <p:nvPicPr>
          <p:cNvPr id="28" name="Picture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2" y="1663116"/>
            <a:ext cx="5676491" cy="4784586"/>
          </a:xfrm>
          <a:prstGeom prst="rect">
            <a:avLst/>
          </a:prstGeom>
        </p:spPr>
      </p:pic>
      <p:grpSp>
        <p:nvGrpSpPr>
          <p:cNvPr id="29" name="Budget"/>
          <p:cNvGrpSpPr/>
          <p:nvPr/>
        </p:nvGrpSpPr>
        <p:grpSpPr>
          <a:xfrm>
            <a:off x="-10090" y="-20175"/>
            <a:ext cx="12202090" cy="6908086"/>
            <a:chOff x="-336664" y="-50086"/>
            <a:chExt cx="12202090" cy="6908086"/>
          </a:xfrm>
        </p:grpSpPr>
        <p:sp>
          <p:nvSpPr>
            <p:cNvPr id="30" name="Backdrop"/>
            <p:cNvSpPr/>
            <p:nvPr/>
          </p:nvSpPr>
          <p:spPr>
            <a:xfrm>
              <a:off x="-336664" y="-50086"/>
              <a:ext cx="12202090" cy="6908086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87599" y="536131"/>
              <a:ext cx="8947150" cy="5763855"/>
              <a:chOff x="2387599" y="667687"/>
              <a:chExt cx="8947150" cy="5763855"/>
            </a:xfrm>
          </p:grpSpPr>
          <p:pic>
            <p:nvPicPr>
              <p:cNvPr id="32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7599" y="667687"/>
                <a:ext cx="5921827" cy="496802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46075" cap="sq">
                <a:solidFill>
                  <a:schemeClr val="bg1"/>
                </a:solidFill>
                <a:miter lim="800000"/>
              </a:ln>
            </p:spPr>
          </p:pic>
          <p:sp>
            <p:nvSpPr>
              <p:cNvPr id="3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画面の流れ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Screen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Flow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34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05539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Homepage Screen Design Mockup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02" y="1857384"/>
            <a:ext cx="6532396" cy="40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2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88560" y="6093197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Homepage Screen Design by HTML</a:t>
            </a:r>
            <a:endParaRPr lang="en-US" dirty="0"/>
          </a:p>
        </p:txBody>
      </p:sp>
      <p:pic>
        <p:nvPicPr>
          <p:cNvPr id="21" name="Picture 20" descr="https://scontent-hkg3-1.xx.fbcdn.net/v/t35.0-12/13340729_908409979267609_529962374_o.png?oh=5d2bfb5ce912f07e0444bfc7401ff134&amp;oe=5755863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75" y="1860734"/>
            <a:ext cx="6592650" cy="4120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92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47" y="1920884"/>
            <a:ext cx="6182305" cy="4090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5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3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36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Package View -  </a:t>
            </a:r>
            <a:r>
              <a:rPr lang="ja-JP" altLang="en-US" b="1" dirty="0"/>
              <a:t>パッケージ ビュー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4347483" y="1015293"/>
            <a:ext cx="7312854" cy="538604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16872" y="5583533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パッケージ ビュー</a:t>
            </a:r>
            <a:endParaRPr lang="en-US" altLang="ja-JP" dirty="0"/>
          </a:p>
          <a:p>
            <a:pPr algn="ctr"/>
            <a:r>
              <a:rPr lang="en-US" altLang="ja-JP" dirty="0"/>
              <a:t>Package View</a:t>
            </a:r>
          </a:p>
        </p:txBody>
      </p:sp>
    </p:spTree>
    <p:extLst>
      <p:ext uri="{BB962C8B-B14F-4D97-AF65-F5344CB8AC3E}">
        <p14:creationId xmlns:p14="http://schemas.microsoft.com/office/powerpoint/2010/main" val="1998838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Design - </a:t>
            </a:r>
            <a:r>
              <a:rPr lang="ja-JP" altLang="en-US" b="1" dirty="0"/>
              <a:t>クラス設計 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3015" y="1807359"/>
            <a:ext cx="6945970" cy="41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6189" y="6002242"/>
            <a:ext cx="657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ホームコントローラのクラス設計 </a:t>
            </a:r>
            <a:r>
              <a:rPr lang="en-US" altLang="ja-JP" dirty="0"/>
              <a:t>– </a:t>
            </a:r>
            <a:r>
              <a:rPr lang="en-US" altLang="ja-JP" dirty="0" err="1"/>
              <a:t>HomeController</a:t>
            </a:r>
            <a:r>
              <a:rPr lang="en-US" altLang="ja-JP" dirty="0"/>
              <a:t> Class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974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128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974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73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418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974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270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534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461500" y="5626100"/>
            <a:ext cx="2730500" cy="927100"/>
            <a:chOff x="12192000" y="5626100"/>
            <a:chExt cx="2730500" cy="927100"/>
          </a:xfrm>
        </p:grpSpPr>
        <p:sp>
          <p:nvSpPr>
            <p:cNvPr id="67" name="Rectangle 6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72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2309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352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 - </a:t>
            </a:r>
            <a:r>
              <a:rPr lang="ja-JP" altLang="en-US" b="1" dirty="0"/>
              <a:t>シーケンス図</a:t>
            </a:r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9269" y="6042751"/>
            <a:ext cx="627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ホームページのシーケンス図 </a:t>
            </a:r>
            <a:r>
              <a:rPr lang="en-US" altLang="ja-JP" dirty="0"/>
              <a:t>– Homepage Sequence Diagram</a:t>
            </a:r>
            <a:endParaRPr lang="en-US" dirty="0"/>
          </a:p>
        </p:txBody>
      </p:sp>
      <p:pic>
        <p:nvPicPr>
          <p:cNvPr id="85" name="SquenceDi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1096191"/>
            <a:ext cx="5124516" cy="48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1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352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 - </a:t>
            </a:r>
            <a:r>
              <a:rPr lang="ja-JP" altLang="en-US" b="1" dirty="0"/>
              <a:t>シーケンス図</a:t>
            </a:r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9269" y="6042751"/>
            <a:ext cx="627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ホームページのシーケンス図 </a:t>
            </a:r>
            <a:r>
              <a:rPr lang="en-US" altLang="ja-JP" dirty="0"/>
              <a:t>– Homepage Sequence Diagram</a:t>
            </a:r>
            <a:endParaRPr lang="en-US" dirty="0"/>
          </a:p>
        </p:txBody>
      </p:sp>
      <p:pic>
        <p:nvPicPr>
          <p:cNvPr id="85" name="SquenceDi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1096191"/>
            <a:ext cx="5124516" cy="4822086"/>
          </a:xfrm>
          <a:prstGeom prst="rect">
            <a:avLst/>
          </a:prstGeom>
        </p:spPr>
      </p:pic>
      <p:grpSp>
        <p:nvGrpSpPr>
          <p:cNvPr id="7" name="ZoomSquence"/>
          <p:cNvGrpSpPr/>
          <p:nvPr/>
        </p:nvGrpSpPr>
        <p:grpSpPr>
          <a:xfrm>
            <a:off x="-10090" y="-20175"/>
            <a:ext cx="12202090" cy="6934827"/>
            <a:chOff x="-10090" y="-6951920"/>
            <a:chExt cx="12202090" cy="6934827"/>
          </a:xfrm>
        </p:grpSpPr>
        <p:sp>
          <p:nvSpPr>
            <p:cNvPr id="87" name="Backdrop"/>
            <p:cNvSpPr/>
            <p:nvPr/>
          </p:nvSpPr>
          <p:spPr>
            <a:xfrm>
              <a:off x="-10090" y="-6951920"/>
              <a:ext cx="12202090" cy="6934827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0188" y="-6526225"/>
              <a:ext cx="6610494" cy="6220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621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791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34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39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963570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685101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2640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2640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54494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4494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5113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1368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1368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3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40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5"/>
          <p:cNvSpPr txBox="1"/>
          <p:nvPr/>
        </p:nvSpPr>
        <p:spPr>
          <a:xfrm>
            <a:off x="5251072" y="5873410"/>
            <a:ext cx="197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cs typeface="Times New Roman" pitchFamily="18" charset="0"/>
              </a:rPr>
              <a:t>V-model process</a:t>
            </a:r>
          </a:p>
        </p:txBody>
      </p:sp>
      <p:pic>
        <p:nvPicPr>
          <p:cNvPr id="35" name="Picture 3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4998" r="2213" b="7149"/>
          <a:stretch/>
        </p:blipFill>
        <p:spPr bwMode="auto">
          <a:xfrm>
            <a:off x="2571749" y="1585028"/>
            <a:ext cx="6972301" cy="409187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49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9"/>
          <p:cNvSpPr txBox="1"/>
          <p:nvPr/>
        </p:nvSpPr>
        <p:spPr>
          <a:xfrm>
            <a:off x="1606839" y="4168504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自己評価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Self-review</a:t>
            </a:r>
          </a:p>
        </p:txBody>
      </p:sp>
      <p:sp>
        <p:nvSpPr>
          <p:cNvPr id="36" name="TextBox 5"/>
          <p:cNvSpPr txBox="1"/>
          <p:nvPr/>
        </p:nvSpPr>
        <p:spPr>
          <a:xfrm>
            <a:off x="4418976" y="4168503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ピアレビュー   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7193795" y="4073257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  </a:t>
            </a:r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49" y="2658756"/>
            <a:ext cx="1172457" cy="1172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1" y="2615320"/>
            <a:ext cx="1220824" cy="1220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6" y="2660781"/>
            <a:ext cx="1170432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8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42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09070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Testing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548754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Testing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Supervisor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4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43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3858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Supervisor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3" name="Chevron 22"/>
          <p:cNvSpPr/>
          <p:nvPr/>
        </p:nvSpPr>
        <p:spPr>
          <a:xfrm>
            <a:off x="6925859" y="1585028"/>
            <a:ext cx="2441704" cy="489966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97" y="2314817"/>
            <a:ext cx="6213430" cy="37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44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0" name="Chevron 1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9" name="Chevron 18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1" name="Chevron 20"/>
          <p:cNvSpPr/>
          <p:nvPr/>
        </p:nvSpPr>
        <p:spPr>
          <a:xfrm>
            <a:off x="9750296" y="1590362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216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451937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Rectangle 3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5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1" name="Chevron 20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07212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sp>
        <p:nvSpPr>
          <p:cNvPr id="22" name="Chevron 21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5" name="Chevron 24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0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92" y="2560155"/>
            <a:ext cx="6236701" cy="34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314940" y="2782768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314939" y="3467585"/>
            <a:ext cx="3828835" cy="461665"/>
            <a:chOff x="3182762" y="1748565"/>
            <a:chExt cx="3828835" cy="461665"/>
          </a:xfrm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698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40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6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Chevron 22"/>
          <p:cNvSpPr/>
          <p:nvPr/>
        </p:nvSpPr>
        <p:spPr>
          <a:xfrm>
            <a:off x="736816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54365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sp>
        <p:nvSpPr>
          <p:cNvPr id="24" name="Chevron 23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7" name="Chevron 2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8" name="Chevron 27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31849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90" y="2379549"/>
            <a:ext cx="737197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4" name="Chevron 23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50828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sp>
        <p:nvSpPr>
          <p:cNvPr id="27" name="Chevron 26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8" name="Chevron 27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0" name="Chevron 2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5" y="2466044"/>
            <a:ext cx="6830740" cy="3404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4862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5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7582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3106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40" name="Chevron 3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4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49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Content Placeholder 2"/>
          <p:cNvSpPr txBox="1">
            <a:spLocks/>
          </p:cNvSpPr>
          <p:nvPr/>
        </p:nvSpPr>
        <p:spPr>
          <a:xfrm>
            <a:off x="3476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296015"/>
              </p:ext>
            </p:extLst>
          </p:nvPr>
        </p:nvGraphicFramePr>
        <p:xfrm>
          <a:off x="4071595" y="2511811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61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85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83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50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29165"/>
              </p:ext>
            </p:extLst>
          </p:nvPr>
        </p:nvGraphicFramePr>
        <p:xfrm>
          <a:off x="2034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837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80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9461497" y="5626100"/>
            <a:ext cx="2730500" cy="927100"/>
            <a:chOff x="12192000" y="5626100"/>
            <a:chExt cx="2730500" cy="927100"/>
          </a:xfrm>
        </p:grpSpPr>
        <p:sp>
          <p:nvSpPr>
            <p:cNvPr id="137" name="Rectangle 13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231874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91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52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406586"/>
              </p:ext>
            </p:extLst>
          </p:nvPr>
        </p:nvGraphicFramePr>
        <p:xfrm>
          <a:off x="571500" y="1666963"/>
          <a:ext cx="11128601" cy="41234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707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Main objective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Provide a web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sites help volunteer connect with other volunteer and help them manage, public their volunteer activities.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Purpose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Provide a </a:t>
                      </a:r>
                      <a:r>
                        <a:rPr lang="en-US" sz="1600" kern="1200" dirty="0" err="1">
                          <a:effectLst/>
                        </a:rPr>
                        <a:t>iVolunteer</a:t>
                      </a:r>
                      <a:r>
                        <a:rPr lang="en-US" sz="1600" kern="1200" dirty="0">
                          <a:effectLst/>
                        </a:rPr>
                        <a:t> online on website.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2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Source repository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kern="1200" dirty="0">
                          <a:effectLst/>
                          <a:hlinkClick r:id="rId4"/>
                        </a:rPr>
                        <a:t>https://github.com/LordofKnight93/Capstone_SM2016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Plan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Actual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Release versions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Duration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 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Efforts (person day)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Test cases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924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Defects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135-195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Document pages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Lines of code (Total)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15696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53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84" y="1461257"/>
            <a:ext cx="7861632" cy="4247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5087" y="5868659"/>
            <a:ext cx="456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8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54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3309" y="5041150"/>
            <a:ext cx="712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ウエブサイトフィードバック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 Feedback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70" y="2517717"/>
            <a:ext cx="5726853" cy="1866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037" y="2365011"/>
            <a:ext cx="5165839" cy="237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9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0" y="6545320"/>
            <a:ext cx="42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077564" y="1952173"/>
            <a:ext cx="0" cy="3026653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3062" y="1952173"/>
            <a:ext cx="25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Limitations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3861" y="1954338"/>
            <a:ext cx="28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Expectation in Future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9070" y="3179533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Some screen cannot display well on Mobile or Tablet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9070" y="2730554"/>
            <a:ext cx="430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Website does not support Multilanguage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5077" y="2680316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Multilanguage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65077" y="3160322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view in Mobile and Tablet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65077" y="3640328"/>
            <a:ext cx="513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Provide account registration by Gmail or Facebook account</a:t>
            </a:r>
          </a:p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9070" y="3907996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Does not provide account registration by Gmail or Facebook account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9070" y="4609494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Does not implement Full Text Searching.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43485" y="4337654"/>
            <a:ext cx="513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Implement Full Text Searching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9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50597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112421" y="2996087"/>
            <a:ext cx="3828835" cy="461665"/>
            <a:chOff x="3182762" y="1748565"/>
            <a:chExt cx="3828835" cy="461665"/>
          </a:xfrm>
          <a:solidFill>
            <a:schemeClr val="bg1">
              <a:alpha val="0"/>
            </a:schemeClr>
          </a:solidFill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112420" y="3663497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190" name="Flowchart: Off-page Connector 18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03575" y="4335998"/>
            <a:ext cx="6524893" cy="461665"/>
            <a:chOff x="3182762" y="1748565"/>
            <a:chExt cx="6524893" cy="461665"/>
          </a:xfrm>
          <a:solidFill>
            <a:schemeClr val="bg1">
              <a:alpha val="0"/>
            </a:schemeClr>
          </a:solidFill>
        </p:grpSpPr>
        <p:sp>
          <p:nvSpPr>
            <p:cNvPr id="193" name="Flowchart: Off-page Connector 19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4. Benefit From Project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プロジェクト便益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862" y="2602706"/>
            <a:ext cx="1440799" cy="1080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0" y="3797165"/>
            <a:ext cx="2330400" cy="1749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03" y="3801091"/>
            <a:ext cx="1561663" cy="1171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7" y="1931656"/>
            <a:ext cx="2377568" cy="1783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TextBox 86"/>
          <p:cNvSpPr txBox="1"/>
          <p:nvPr/>
        </p:nvSpPr>
        <p:spPr>
          <a:xfrm>
            <a:off x="5574923" y="1834300"/>
            <a:ext cx="6051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Nowadays, Volunteering has been expanding in many countries in the world even in Vietnam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Publicize and expand/ 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Mentioning/ commending individuals who have contributed/ 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-4124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570272" y="2409211"/>
            <a:ext cx="8378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Working in group and working individual.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Putting knowledge into practice.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Manage time and make the plan.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Be open to get the better opinions from other member.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Limit and resolve conflicts between members.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7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4921" y="99926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Demo -</a:t>
            </a:r>
            <a:r>
              <a:rPr lang="ja-JP" altLang="en-US" sz="3600" b="1" dirty="0"/>
              <a:t>デモ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74" y="1746106"/>
            <a:ext cx="6670342" cy="4413232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59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60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28288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36791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37972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37867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37767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9967" y="602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16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VOLUNTEER"/>
          <p:cNvSpPr txBox="1"/>
          <p:nvPr/>
        </p:nvSpPr>
        <p:spPr>
          <a:xfrm>
            <a:off x="1814847" y="24326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35186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9" y="1902317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770211" y="1784620"/>
            <a:ext cx="3034706" cy="900290"/>
            <a:chOff x="559911" y="1784620"/>
            <a:chExt cx="3034706" cy="90029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331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26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4747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82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408896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131345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72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38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TextBox 86"/>
          <p:cNvSpPr txBox="1"/>
          <p:nvPr/>
        </p:nvSpPr>
        <p:spPr>
          <a:xfrm>
            <a:off x="6565917" y="1834300"/>
            <a:ext cx="50601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24215" y="904838"/>
            <a:ext cx="3828835" cy="461665"/>
            <a:chOff x="3182762" y="1748565"/>
            <a:chExt cx="3828835" cy="461665"/>
          </a:xfrm>
        </p:grpSpPr>
        <p:sp>
          <p:nvSpPr>
            <p:cNvPr id="32" name="Flowchart: Off-page Connector 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1064" y="2549088"/>
            <a:ext cx="55120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Build a volunteer social network called by “</a:t>
            </a:r>
            <a:r>
              <a:rPr lang="en-US" sz="2000" dirty="0" err="1"/>
              <a:t>iVolunteer</a:t>
            </a:r>
            <a:r>
              <a:rPr lang="en-US" sz="2000" dirty="0"/>
              <a:t>” allow: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volunteer and organization which joining in volunteer activities connect with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Launching the volunteer project or joining other volunteer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42" y="1910514"/>
            <a:ext cx="4416955" cy="364702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-10282" y="1527911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3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170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2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9463313" y="5626100"/>
            <a:ext cx="2730500" cy="927100"/>
            <a:chOff x="12192000" y="5626100"/>
            <a:chExt cx="2730500" cy="927100"/>
          </a:xfrm>
        </p:grpSpPr>
        <p:sp>
          <p:nvSpPr>
            <p:cNvPr id="107" name="Rectangle 10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90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5591</TotalTime>
  <Words>3047</Words>
  <Application>Microsoft Office PowerPoint</Application>
  <PresentationFormat>Widescreen</PresentationFormat>
  <Paragraphs>982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Calibri (Body)</vt:lpstr>
      <vt:lpstr>MS Mincho</vt:lpstr>
      <vt:lpstr>SimSun</vt:lpstr>
      <vt:lpstr>游ゴシック</vt:lpstr>
      <vt:lpstr>Arial</vt:lpstr>
      <vt:lpstr>Calibri</vt:lpstr>
      <vt:lpstr>Calibri Light</vt:lpstr>
      <vt:lpstr>Lucida Calligraphy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Phúc Võ Tôn</dc:creator>
  <cp:lastModifiedBy>Tôn Phúc Võ</cp:lastModifiedBy>
  <cp:revision>354</cp:revision>
  <dcterms:created xsi:type="dcterms:W3CDTF">2016-08-18T17:21:02Z</dcterms:created>
  <dcterms:modified xsi:type="dcterms:W3CDTF">2016-08-31T20:09:11Z</dcterms:modified>
</cp:coreProperties>
</file>